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2" r:id="rId3"/>
    <p:sldId id="257" r:id="rId4"/>
    <p:sldId id="273" r:id="rId5"/>
    <p:sldId id="263" r:id="rId6"/>
    <p:sldId id="259" r:id="rId7"/>
    <p:sldId id="269" r:id="rId8"/>
    <p:sldId id="266" r:id="rId9"/>
    <p:sldId id="265" r:id="rId10"/>
    <p:sldId id="267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63008"/>
  </p:normalViewPr>
  <p:slideViewPr>
    <p:cSldViewPr snapToGrid="0" snapToObjects="1">
      <p:cViewPr varScale="1">
        <p:scale>
          <a:sx n="99" d="100"/>
          <a:sy n="99" d="100"/>
        </p:scale>
        <p:origin x="2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BDF6E0-F171-0247-94AC-F3EFCE1111FF}" type="datetimeFigureOut">
              <a:rPr lang="en-US" smtClean="0"/>
              <a:t>7/24/19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EBFCD8-3DCE-1249-B5CB-C693AFDB2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109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pdk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EBFCD8-3DCE-1249-B5CB-C693AFDB2A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7216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DNAT </a:t>
            </a:r>
            <a:r>
              <a:rPr lang="en-US" dirty="0" err="1"/>
              <a:t>udp</a:t>
            </a:r>
            <a:r>
              <a:rPr lang="en-US" dirty="0"/>
              <a:t> going to 1.1.1.1 to 8.8.8.8</a:t>
            </a:r>
          </a:p>
          <a:p>
            <a:endParaRPr lang="en-US" dirty="0"/>
          </a:p>
          <a:p>
            <a:r>
              <a:rPr lang="en-US" dirty="0"/>
              <a:t>**** RUN </a:t>
            </a:r>
            <a:r>
              <a:rPr lang="en-US" dirty="0" err="1"/>
              <a:t>tcpdump</a:t>
            </a:r>
            <a:r>
              <a:rPr lang="en-US" dirty="0"/>
              <a:t> on the machine while running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EBFCD8-3DCE-1249-B5CB-C693AFDB2AD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577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Snatting</a:t>
            </a:r>
            <a:r>
              <a:rPr lang="en-US" dirty="0"/>
              <a:t> </a:t>
            </a:r>
            <a:r>
              <a:rPr lang="en-US" dirty="0" err="1"/>
              <a:t>udp</a:t>
            </a:r>
            <a:r>
              <a:rPr lang="en-US" dirty="0"/>
              <a:t> traffic from vm0 to be sourced from vm1 </a:t>
            </a:r>
          </a:p>
          <a:p>
            <a:endParaRPr lang="en-US" dirty="0"/>
          </a:p>
          <a:p>
            <a:r>
              <a:rPr lang="en-US" dirty="0"/>
              <a:t>RUN THIS ON VM1</a:t>
            </a:r>
          </a:p>
          <a:p>
            <a:r>
              <a:rPr lang="en-US" dirty="0" err="1"/>
              <a:t>socat</a:t>
            </a:r>
            <a:r>
              <a:rPr lang="en-US" dirty="0"/>
              <a:t> - udp4-listen:5000,fork | </a:t>
            </a:r>
            <a:r>
              <a:rPr lang="en-US" dirty="0" err="1"/>
              <a:t>xxd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EBFCD8-3DCE-1249-B5CB-C693AFDB2AD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6541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EBFCD8-3DCE-1249-B5CB-C693AFDB2AD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30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80D9F-168B-7641-B1EC-3705B5D52E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01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Traditional Use cases</a:t>
            </a:r>
          </a:p>
          <a:p>
            <a:r>
              <a:rPr lang="en-US" dirty="0"/>
              <a:t>-  Protecting a private network by filtering (blocking all?) ingress traffic.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Protecting a </a:t>
            </a:r>
            <a:r>
              <a:rPr lang="en-US" dirty="0" err="1"/>
              <a:t>corp</a:t>
            </a:r>
            <a:r>
              <a:rPr lang="en-US" dirty="0"/>
              <a:t> network by filtering egress traffic (proxy any one?)</a:t>
            </a:r>
          </a:p>
          <a:p>
            <a:pPr marL="171450" indent="-171450">
              <a:buFontTx/>
              <a:buChar char="-"/>
            </a:pPr>
            <a:r>
              <a:rPr lang="en-US" dirty="0"/>
              <a:t>Load balancing: by `redirecting` - balancing ingress from one receive `endpoint` to multiple servers transparently.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Protecting a server network by analyzing all ingress traffic for know attack vectors and `filtering` out bad traffic</a:t>
            </a:r>
          </a:p>
          <a:p>
            <a:pPr marL="171450" indent="-171450">
              <a:buFontTx/>
              <a:buChar char="-"/>
            </a:pPr>
            <a:r>
              <a:rPr lang="en-US" dirty="0"/>
              <a:t>…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New use cases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Perform rate limiting, protocols specific transformations at the ingress point (API gateway).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err="1"/>
              <a:t>Mtls</a:t>
            </a:r>
            <a:r>
              <a:rPr lang="en-US" dirty="0"/>
              <a:t> everywhere A-&gt;B becomes A-&gt;(`A: redirect` to MTM perform TLS)-&gt;(B: : redirect` to MTM perform TLS)-&gt;B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Kubernetes is big on redirection for built in load-balancing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EBFCD8-3DCE-1249-B5CB-C693AFDB2AD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84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EBFCD8-3DCE-1249-B5CB-C693AFDB2AD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74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wanted the series to be OS agonistic. But for samples I choose to use </a:t>
            </a:r>
            <a:r>
              <a:rPr lang="en-US" dirty="0" err="1"/>
              <a:t>linux</a:t>
            </a:r>
            <a:r>
              <a:rPr lang="en-US" dirty="0"/>
              <a:t>. Almost everything I am about to cover can be done windows using different tooling, specifically “virtual filtering platform aka </a:t>
            </a:r>
            <a:r>
              <a:rPr lang="en-US" b="1" dirty="0"/>
              <a:t>VFP</a:t>
            </a:r>
            <a:r>
              <a:rPr lang="en-US" dirty="0"/>
              <a:t>”.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process is the same irrespective of the traffic direction (ingress/egress).</a:t>
            </a:r>
          </a:p>
          <a:p>
            <a:endParaRPr lang="en-US" dirty="0"/>
          </a:p>
          <a:p>
            <a:r>
              <a:rPr lang="en-US" dirty="0"/>
              <a:t>Matching and actions are two different steps. An action can be:</a:t>
            </a:r>
          </a:p>
          <a:p>
            <a:pPr marL="171450" indent="-171450">
              <a:buFontTx/>
              <a:buChar char="-"/>
            </a:pPr>
            <a:r>
              <a:rPr lang="en-US" dirty="0"/>
              <a:t>Filter (drop? Or respond with an error depending on layer and protocol)</a:t>
            </a:r>
          </a:p>
          <a:p>
            <a:pPr marL="171450" indent="-171450">
              <a:buFontTx/>
              <a:buChar char="-"/>
            </a:pPr>
            <a:r>
              <a:rPr lang="en-US" dirty="0"/>
              <a:t>Redirect via various means </a:t>
            </a:r>
          </a:p>
          <a:p>
            <a:pPr marL="171450" indent="-171450">
              <a:buFontTx/>
              <a:buChar char="-"/>
            </a:pPr>
            <a:r>
              <a:rPr lang="en-US" dirty="0"/>
              <a:t>Mark (YMMV. OS specific) The mark can be used later in further actions.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Filtering/redirecting in user space such as proxies, or DPDK</a:t>
            </a:r>
          </a:p>
          <a:p>
            <a:pPr marL="0" indent="0">
              <a:buFontTx/>
              <a:buNone/>
            </a:pPr>
            <a:r>
              <a:rPr lang="en-US" dirty="0"/>
              <a:t>Kernel space:</a:t>
            </a:r>
          </a:p>
          <a:p>
            <a:pPr marL="0" indent="0">
              <a:buFontTx/>
              <a:buNone/>
            </a:pPr>
            <a:r>
              <a:rPr lang="en-US" dirty="0"/>
              <a:t>-- </a:t>
            </a:r>
            <a:r>
              <a:rPr lang="en-US" b="1" dirty="0"/>
              <a:t>OLD STABLE</a:t>
            </a:r>
            <a:r>
              <a:rPr lang="en-US" dirty="0"/>
              <a:t>:</a:t>
            </a:r>
          </a:p>
          <a:p>
            <a:pPr marL="0" indent="0">
              <a:buFontTx/>
              <a:buNone/>
            </a:pPr>
            <a:r>
              <a:rPr lang="en-US" dirty="0"/>
              <a:t>----- </a:t>
            </a:r>
            <a:r>
              <a:rPr lang="en-US" dirty="0" err="1"/>
              <a:t>netfilters</a:t>
            </a:r>
            <a:r>
              <a:rPr lang="en-US" dirty="0"/>
              <a:t>: 4 triggers in kernel PREROUTING, LOCAL_IN, FORWARD, LOCAL_OUT, POST_ROUTING</a:t>
            </a:r>
          </a:p>
          <a:p>
            <a:pPr marL="0" indent="0">
              <a:buFontTx/>
              <a:buNone/>
            </a:pPr>
            <a:r>
              <a:rPr lang="en-US" dirty="0"/>
              <a:t>----- </a:t>
            </a:r>
            <a:r>
              <a:rPr lang="en-US" dirty="0" err="1"/>
              <a:t>iptables</a:t>
            </a:r>
            <a:r>
              <a:rPr lang="en-US" dirty="0"/>
              <a:t>: built on top </a:t>
            </a:r>
            <a:r>
              <a:rPr lang="en-US" dirty="0" err="1"/>
              <a:t>netfilters</a:t>
            </a:r>
            <a:r>
              <a:rPr lang="en-US" dirty="0"/>
              <a:t> to program *actions* to be taken for every trigger. Programming is done via adding a *rule* to a list, each rule is *match*=&gt;*action*. An action can be *terminal* such as DROP or *non terminal*</a:t>
            </a:r>
          </a:p>
          <a:p>
            <a:pPr marL="0" indent="0">
              <a:buFontTx/>
              <a:buNone/>
            </a:pPr>
            <a:r>
              <a:rPr lang="en-US" dirty="0"/>
              <a:t>----- </a:t>
            </a:r>
            <a:r>
              <a:rPr lang="en-US" dirty="0" err="1"/>
              <a:t>ebtables</a:t>
            </a:r>
            <a:r>
              <a:rPr lang="en-US" dirty="0"/>
              <a:t> are like </a:t>
            </a:r>
            <a:r>
              <a:rPr lang="en-US" dirty="0" err="1"/>
              <a:t>iptables</a:t>
            </a:r>
            <a:r>
              <a:rPr lang="en-US" dirty="0"/>
              <a:t> but work on the link layer.</a:t>
            </a:r>
          </a:p>
          <a:p>
            <a:pPr marL="0" indent="0">
              <a:buFontTx/>
              <a:buNone/>
            </a:pPr>
            <a:r>
              <a:rPr lang="en-US" dirty="0"/>
              <a:t>----- </a:t>
            </a:r>
            <a:r>
              <a:rPr lang="en-US" dirty="0" err="1"/>
              <a:t>ipvs</a:t>
            </a:r>
            <a:r>
              <a:rPr lang="en-US" dirty="0"/>
              <a:t> is a load balancer runs in the kernel. Only *redirect* actions, runs a binary tree for matching. 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-- </a:t>
            </a:r>
            <a:r>
              <a:rPr lang="en-US" b="1" dirty="0"/>
              <a:t>NEW</a:t>
            </a:r>
          </a:p>
          <a:p>
            <a:pPr marL="0" indent="0">
              <a:buFontTx/>
              <a:buNone/>
            </a:pPr>
            <a:r>
              <a:rPr lang="en-US" dirty="0"/>
              <a:t>---- write code LLVM into byte code and load into the kernel. Kernel runs your code for every packet. Some h/w supports running the BPF byte code hence offloading.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For more info on DPDK </a:t>
            </a:r>
            <a:r>
              <a:rPr lang="en-US" dirty="0">
                <a:hlinkClick r:id="rId3"/>
              </a:rPr>
              <a:t>https://www.dpdk.org/</a:t>
            </a:r>
            <a:r>
              <a:rPr lang="en-US" dirty="0"/>
              <a:t> 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This explicitly excludes traffic classification and shaping.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EBFCD8-3DCE-1249-B5CB-C693AFDB2AD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47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Action can be block, rewrite or other..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EBFCD8-3DCE-1249-B5CB-C693AFDB2AD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18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EBFCD8-3DCE-1249-B5CB-C693AFDB2AD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09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 that looks like a FU statement. And in a lot of ways it is, specially if you don’t decompose it, so let us break it down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Principals</a:t>
            </a:r>
          </a:p>
          <a:p>
            <a:r>
              <a:rPr lang="en-US" dirty="0"/>
              <a:t>1. </a:t>
            </a:r>
            <a:r>
              <a:rPr lang="en-US" dirty="0" err="1"/>
              <a:t>iptables</a:t>
            </a:r>
            <a:r>
              <a:rPr lang="en-US" dirty="0"/>
              <a:t> are organized as tables and chain, each table will have built in chains and user can have additional custom chain. </a:t>
            </a:r>
          </a:p>
          <a:p>
            <a:r>
              <a:rPr lang="en-US" dirty="0"/>
              <a:t>2. Each chain can have 0..n rules </a:t>
            </a:r>
          </a:p>
          <a:p>
            <a:r>
              <a:rPr lang="en-US" dirty="0"/>
              <a:t>3. chains are *fired* according to packet source, packet stage.</a:t>
            </a:r>
          </a:p>
          <a:p>
            <a:r>
              <a:rPr lang="en-US" dirty="0"/>
              <a:t>4. When a chain is fired, chain’s rules are checked in order if match is found, action will be executed.</a:t>
            </a:r>
          </a:p>
          <a:p>
            <a:r>
              <a:rPr lang="en-US" dirty="0"/>
              <a:t>5. One common rule is to *jump* from built-in chain to custom chain. </a:t>
            </a:r>
          </a:p>
          <a:p>
            <a:r>
              <a:rPr lang="en-US" dirty="0"/>
              <a:t>6. an *action* can be terminal or not.</a:t>
            </a:r>
          </a:p>
          <a:p>
            <a:endParaRPr lang="en-US" dirty="0"/>
          </a:p>
          <a:p>
            <a:r>
              <a:rPr lang="en-US" b="1" dirty="0"/>
              <a:t>To spice things up: </a:t>
            </a:r>
          </a:p>
          <a:p>
            <a:r>
              <a:rPr lang="en-US" dirty="0"/>
              <a:t>1. </a:t>
            </a:r>
            <a:r>
              <a:rPr lang="en-US" dirty="0" err="1"/>
              <a:t>iptables</a:t>
            </a:r>
            <a:r>
              <a:rPr lang="en-US" dirty="0"/>
              <a:t> have their own *modules* a module can provide *</a:t>
            </a:r>
            <a:r>
              <a:rPr lang="en-US" dirty="0" err="1"/>
              <a:t>matchs</a:t>
            </a:r>
            <a:r>
              <a:rPr lang="en-US" dirty="0"/>
              <a:t>* or *actions*</a:t>
            </a:r>
          </a:p>
          <a:p>
            <a:r>
              <a:rPr lang="en-US" dirty="0"/>
              <a:t>2. While </a:t>
            </a:r>
            <a:r>
              <a:rPr lang="en-US" dirty="0" err="1"/>
              <a:t>iptables</a:t>
            </a:r>
            <a:r>
              <a:rPr lang="en-US" dirty="0"/>
              <a:t> are *stateless* in nature. Each packet is matched individually. modules can make it *</a:t>
            </a:r>
            <a:r>
              <a:rPr lang="en-US" dirty="0" err="1"/>
              <a:t>stateful</a:t>
            </a:r>
            <a:r>
              <a:rPr lang="en-US" dirty="0"/>
              <a:t>* i.e. *is this packet part of a connection* (aka CONNTRACK module).</a:t>
            </a:r>
          </a:p>
          <a:p>
            <a:endParaRPr lang="en-US" dirty="0"/>
          </a:p>
          <a:p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EBFCD8-3DCE-1249-B5CB-C693AFDB2AD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613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filter </a:t>
            </a:r>
            <a:r>
              <a:rPr lang="en-US" dirty="0" err="1"/>
              <a:t>udp</a:t>
            </a:r>
            <a:r>
              <a:rPr lang="en-US" dirty="0"/>
              <a:t>:</a:t>
            </a:r>
          </a:p>
          <a:p>
            <a:r>
              <a:rPr lang="en-US" dirty="0"/>
              <a:t>Drop packets going to 8.8.8.8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EBFCD8-3DCE-1249-B5CB-C693AFDB2AD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95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5CBBE-F8F2-9C4B-AD5B-11B726EA1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4C2A16-AA1C-534A-8669-C8952BD3DA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E7AA3-5603-1F42-A438-77E81EDC7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70A7F-EA52-AE43-B5E5-0662AE902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F850E-C533-BD45-A568-E2789C6C6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736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A603A-4142-9B47-A89B-2695B92C8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C008B7-CDE2-B449-B343-ED2400727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258BA-1F87-7743-A6F0-42AED9E17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010FA-B649-AD40-9F7B-C0F94FD3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BC5E6-F465-B04A-8D7A-118D62588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51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0BA16C-F34E-FB48-A632-FFBC64937C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EB121F-CD2D-324F-86DA-048D5B177D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F9AAD-20A3-CE4D-A8C0-79A1B695D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39D21-F5F9-6149-A80A-A3C5EE8E1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61D81-A604-5C48-8873-ABF0FE6A5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34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EB1DE-BD20-AB4B-BE81-05A335C48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5F497-4EFE-854F-9CDC-9B08AABDF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75B58-8213-7F4C-97E9-D736E5DF6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7721B-7025-0B4A-B13B-E3BFE3670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8ABE1-AA6A-3943-BA55-9115301AC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60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669B2-2938-4844-9FF4-F91D08322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2A883-97E6-F640-BE7B-362778532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2E24B-3720-6649-B591-4962E5A46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535A7-4B65-BD4F-872E-315832626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A4DD5-BA1C-574B-AE37-07D110D91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826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D74C1-A663-094A-8CD6-F57724970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F133E-F998-0D47-B41C-B06B9E0D9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5670C2-A3AD-5348-909A-E1475685A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79ECCF-1D00-BE41-A51C-A3D4FD965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024A33-22DC-504F-A1D1-A68F205BE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8E7AA6-8FFE-EE4A-AE1E-17C23F53D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925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F4A5B-5EEA-5B4F-9669-60B8ACEE6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D4F1E-0D0B-2840-84C3-A3F09527F1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DF2DE-B518-2E4C-8D4E-7FD37F2E35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FB0D8E-BFD6-1C4E-A1DC-AAF8E64263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029713-E8D4-3D40-B5D6-88491D7971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00906C-48F1-724F-8732-EE9C3600D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190453-6A6B-1848-B431-697FE8EA1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C643FB-5C79-A141-A1FF-89CEEE06A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06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21731-9E95-4447-B6DF-45BADF089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085B71-EC67-484C-BD24-0058150C6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2ECE34-0D58-B34B-98DF-DE1CD998F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DB51DC-97D3-4847-9333-3F8103CEF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616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64C399-B4FE-C844-B06F-5B1AFB268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44F389-31F7-4242-B084-4D2C77D68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28124-AD97-2F4A-85CF-16C5D1286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60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BE5BF-27A9-5648-9DB1-F5C7A6FBD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B25EF-7DB3-644E-A028-8EB44E354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4030AF-48A1-944F-8DEB-CFA800620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4BEF4D-20F8-6A47-A743-162862C3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41C971-6303-4841-8F89-9957630B8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4F07F9-AC85-B749-AA3F-40E91FBB9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90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1D9B8-BE2E-E340-81AE-C6BEF68C8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B0B837-D248-6742-BFFA-5162054E3C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A36C6F-706E-0C41-BD44-31AD183EBA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68D52-9239-054D-8362-CE6C7FA28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D65FE9-E646-F846-B2DB-F3E41DF7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6A6110-F8FA-CB46-B71E-902DDD508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69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24757F-1CB5-814E-A541-44EC84567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CFC20-84C5-9E43-BA6D-85B1C34BF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80A1-0198-6B48-AFAD-1E8C9A325A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4DCDA-C051-4E49-8427-FD2371A39E90}" type="datetimeFigureOut">
              <a:rPr lang="en-US" smtClean="0"/>
              <a:t>7/24/19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E7A35-448F-1E49-97A2-C1F9BB6DCF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EFB41-C93F-D740-B89F-150246141E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519BC-9087-AC47-9ABF-1421D72BC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2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n0where.net/how-does-it-work-iptables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FE4C5-D7BD-C648-8808-C40FE0A41A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Networking for non-network engineers – Part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4B16C5-74D4-6D41-9CD6-62BDAF64FB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Filtering and Redirecting</a:t>
            </a:r>
          </a:p>
        </p:txBody>
      </p:sp>
    </p:spTree>
    <p:extLst>
      <p:ext uri="{BB962C8B-B14F-4D97-AF65-F5344CB8AC3E}">
        <p14:creationId xmlns:p14="http://schemas.microsoft.com/office/powerpoint/2010/main" val="807604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EBA841C-0F36-9C41-90D0-EC93FD049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Demo1: DNAT </a:t>
            </a:r>
            <a:r>
              <a:rPr lang="en-US" dirty="0" err="1"/>
              <a:t>udp</a:t>
            </a:r>
            <a:r>
              <a:rPr lang="en-US" dirty="0"/>
              <a:t> traffic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155905-EA1C-FF4E-9705-09EA85D7F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51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EBA841C-0F36-9C41-90D0-EC93FD049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Demo2: SNAT </a:t>
            </a:r>
            <a:r>
              <a:rPr lang="en-US" dirty="0" err="1"/>
              <a:t>udp</a:t>
            </a:r>
            <a:r>
              <a:rPr lang="en-US" dirty="0"/>
              <a:t> traffic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155905-EA1C-FF4E-9705-09EA85D7F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480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540A1F-5BA6-8443-80A2-07429DE18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we are, where we are going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C955FF-FA38-CD43-95FB-E3377DB80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the TCP/IP model, layers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Understand transmission units for IP, TCP, UDP, Ethernet etc.</a:t>
            </a:r>
          </a:p>
          <a:p>
            <a:r>
              <a:rPr lang="en-US" dirty="0"/>
              <a:t>Packet filter and rewrite</a:t>
            </a:r>
          </a:p>
          <a:p>
            <a:r>
              <a:rPr lang="en-US" dirty="0"/>
              <a:t>What we glossed over?</a:t>
            </a:r>
          </a:p>
          <a:p>
            <a:pPr lvl="1"/>
            <a:r>
              <a:rPr lang="en-US" dirty="0" err="1"/>
              <a:t>Stateful</a:t>
            </a:r>
            <a:r>
              <a:rPr lang="en-US" dirty="0"/>
              <a:t> packet processing using </a:t>
            </a:r>
            <a:r>
              <a:rPr lang="en-US" dirty="0" err="1"/>
              <a:t>iptables+conntrack</a:t>
            </a:r>
            <a:r>
              <a:rPr lang="en-US" dirty="0"/>
              <a:t> module (exercise for the reader)</a:t>
            </a:r>
          </a:p>
          <a:p>
            <a:r>
              <a:rPr lang="en-US" dirty="0"/>
              <a:t>Next</a:t>
            </a:r>
          </a:p>
          <a:p>
            <a:pPr lvl="1"/>
            <a:r>
              <a:rPr lang="en-US" dirty="0"/>
              <a:t>Load balancing</a:t>
            </a:r>
          </a:p>
        </p:txBody>
      </p:sp>
    </p:spTree>
    <p:extLst>
      <p:ext uri="{BB962C8B-B14F-4D97-AF65-F5344CB8AC3E}">
        <p14:creationId xmlns:p14="http://schemas.microsoft.com/office/powerpoint/2010/main" val="576426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1DED59-B6B6-074B-A1B0-15D365237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456" y="5311254"/>
            <a:ext cx="1021168" cy="9294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4B489A-06A6-FA45-B40D-3EE54EDFA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7713" y="5311254"/>
            <a:ext cx="646583" cy="92946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1B8FA2F-9546-5C40-BA3A-FA132B8A4204}"/>
              </a:ext>
            </a:extLst>
          </p:cNvPr>
          <p:cNvCxnSpPr/>
          <p:nvPr/>
        </p:nvCxnSpPr>
        <p:spPr>
          <a:xfrm>
            <a:off x="3946724" y="5902626"/>
            <a:ext cx="36853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3E7CBFB-BDB1-B84D-83AB-A4C2EC64DE0C}"/>
              </a:ext>
            </a:extLst>
          </p:cNvPr>
          <p:cNvCxnSpPr>
            <a:cxnSpLocks/>
          </p:cNvCxnSpPr>
          <p:nvPr/>
        </p:nvCxnSpPr>
        <p:spPr>
          <a:xfrm flipH="1">
            <a:off x="3946724" y="6115496"/>
            <a:ext cx="36853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BF97CAE-7643-5B45-AE77-1C262DCB8E9D}"/>
              </a:ext>
            </a:extLst>
          </p:cNvPr>
          <p:cNvSpPr txBox="1"/>
          <p:nvPr/>
        </p:nvSpPr>
        <p:spPr>
          <a:xfrm>
            <a:off x="7790260" y="6278579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nic</a:t>
            </a:r>
            <a:r>
              <a:rPr lang="en-US" dirty="0"/>
              <a:t>-b …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E0A120-7E47-5A46-8D84-587E405864F4}"/>
              </a:ext>
            </a:extLst>
          </p:cNvPr>
          <p:cNvSpPr txBox="1"/>
          <p:nvPr/>
        </p:nvSpPr>
        <p:spPr>
          <a:xfrm>
            <a:off x="2829271" y="6278579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nic</a:t>
            </a:r>
            <a:r>
              <a:rPr lang="en-US" dirty="0"/>
              <a:t>-a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131AD8-9EFB-9246-92C2-CE035A17E1F7}"/>
              </a:ext>
            </a:extLst>
          </p:cNvPr>
          <p:cNvSpPr txBox="1"/>
          <p:nvPr/>
        </p:nvSpPr>
        <p:spPr>
          <a:xfrm>
            <a:off x="9034144" y="5775985"/>
            <a:ext cx="1530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Physical Layer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F3C8A27-AF38-1F4D-86E6-F0821C4E5843}"/>
              </a:ext>
            </a:extLst>
          </p:cNvPr>
          <p:cNvSpPr/>
          <p:nvPr/>
        </p:nvSpPr>
        <p:spPr>
          <a:xfrm>
            <a:off x="7616577" y="4183985"/>
            <a:ext cx="1188967" cy="976745"/>
          </a:xfrm>
          <a:prstGeom prst="roundRect">
            <a:avLst>
              <a:gd name="adj" fmla="val 60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Link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901355-2EB3-3441-B56D-282C41A1915F}"/>
              </a:ext>
            </a:extLst>
          </p:cNvPr>
          <p:cNvCxnSpPr>
            <a:cxnSpLocks/>
          </p:cNvCxnSpPr>
          <p:nvPr/>
        </p:nvCxnSpPr>
        <p:spPr>
          <a:xfrm>
            <a:off x="2210537" y="1992057"/>
            <a:ext cx="0" cy="4123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8FDE2B-4B86-1C4A-9E6B-4BE2A1B82152}"/>
              </a:ext>
            </a:extLst>
          </p:cNvPr>
          <p:cNvCxnSpPr>
            <a:cxnSpLocks/>
          </p:cNvCxnSpPr>
          <p:nvPr/>
        </p:nvCxnSpPr>
        <p:spPr>
          <a:xfrm flipV="1">
            <a:off x="2362937" y="1992057"/>
            <a:ext cx="0" cy="4123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15A4CBC-EA19-F54E-A3D0-BDCA301B2421}"/>
              </a:ext>
            </a:extLst>
          </p:cNvPr>
          <p:cNvCxnSpPr>
            <a:cxnSpLocks/>
          </p:cNvCxnSpPr>
          <p:nvPr/>
        </p:nvCxnSpPr>
        <p:spPr>
          <a:xfrm>
            <a:off x="8881744" y="1992057"/>
            <a:ext cx="0" cy="4153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C14E7CD-2353-2A48-939A-C6E0AF70DFFA}"/>
              </a:ext>
            </a:extLst>
          </p:cNvPr>
          <p:cNvCxnSpPr>
            <a:cxnSpLocks/>
          </p:cNvCxnSpPr>
          <p:nvPr/>
        </p:nvCxnSpPr>
        <p:spPr>
          <a:xfrm flipH="1" flipV="1">
            <a:off x="9034145" y="1992057"/>
            <a:ext cx="1" cy="41532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D50EA33-3D41-F646-8DBA-7239A75FCB8A}"/>
              </a:ext>
            </a:extLst>
          </p:cNvPr>
          <p:cNvSpPr/>
          <p:nvPr/>
        </p:nvSpPr>
        <p:spPr>
          <a:xfrm>
            <a:off x="2645037" y="4204855"/>
            <a:ext cx="1188967" cy="976745"/>
          </a:xfrm>
          <a:prstGeom prst="roundRect">
            <a:avLst>
              <a:gd name="adj" fmla="val 60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Link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42F3A6-153A-064C-AA06-EF2503D9360E}"/>
              </a:ext>
            </a:extLst>
          </p:cNvPr>
          <p:cNvSpPr txBox="1"/>
          <p:nvPr/>
        </p:nvSpPr>
        <p:spPr>
          <a:xfrm>
            <a:off x="114300" y="4323895"/>
            <a:ext cx="19438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Out: *Frame* &lt;</a:t>
            </a:r>
            <a:r>
              <a:rPr lang="en-US" sz="1100" b="1" dirty="0"/>
              <a:t>HEADER</a:t>
            </a:r>
            <a:r>
              <a:rPr lang="en-US" sz="1100" dirty="0"/>
              <a:t>&gt;BUFFER&lt;</a:t>
            </a:r>
            <a:r>
              <a:rPr lang="en-US" sz="1100" b="1" dirty="0"/>
              <a:t>FOOTER</a:t>
            </a:r>
            <a:r>
              <a:rPr lang="en-US" sz="1100" dirty="0"/>
              <a:t>&gt;</a:t>
            </a:r>
          </a:p>
          <a:p>
            <a:endParaRPr lang="en-US" dirty="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94410D8-BFF6-E34E-A689-9F56F66B3E39}"/>
              </a:ext>
            </a:extLst>
          </p:cNvPr>
          <p:cNvSpPr/>
          <p:nvPr/>
        </p:nvSpPr>
        <p:spPr>
          <a:xfrm>
            <a:off x="2644505" y="3098456"/>
            <a:ext cx="1188967" cy="976745"/>
          </a:xfrm>
          <a:prstGeom prst="roundRect">
            <a:avLst>
              <a:gd name="adj" fmla="val 60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0B13FD1-4D1D-4A47-928C-3CDB4C8ACA7E}"/>
              </a:ext>
            </a:extLst>
          </p:cNvPr>
          <p:cNvSpPr/>
          <p:nvPr/>
        </p:nvSpPr>
        <p:spPr>
          <a:xfrm>
            <a:off x="7616576" y="3098455"/>
            <a:ext cx="1188967" cy="976745"/>
          </a:xfrm>
          <a:prstGeom prst="roundRect">
            <a:avLst>
              <a:gd name="adj" fmla="val 60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F63056-BFDC-3640-ABFA-99C4054F4263}"/>
              </a:ext>
            </a:extLst>
          </p:cNvPr>
          <p:cNvSpPr txBox="1"/>
          <p:nvPr/>
        </p:nvSpPr>
        <p:spPr>
          <a:xfrm>
            <a:off x="114300" y="2105615"/>
            <a:ext cx="194383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Out</a:t>
            </a:r>
            <a:r>
              <a:rPr lang="en-US" sz="1100" dirty="0"/>
              <a:t>: *UDP datagram* &lt;</a:t>
            </a:r>
            <a:r>
              <a:rPr lang="en-US" sz="1100" b="1" dirty="0"/>
              <a:t>HEADER</a:t>
            </a:r>
            <a:r>
              <a:rPr lang="en-US" sz="1100" dirty="0"/>
              <a:t>&gt;BUFFER</a:t>
            </a:r>
          </a:p>
          <a:p>
            <a:endParaRPr lang="en-US" sz="1100" dirty="0"/>
          </a:p>
          <a:p>
            <a:r>
              <a:rPr lang="en-US" sz="1100" b="1" dirty="0"/>
              <a:t>Out</a:t>
            </a:r>
            <a:r>
              <a:rPr lang="en-US" sz="1100" dirty="0"/>
              <a:t>: *TCP segment* &lt;</a:t>
            </a:r>
            <a:r>
              <a:rPr lang="en-US" sz="1100" b="1" dirty="0"/>
              <a:t>HEADER</a:t>
            </a:r>
            <a:r>
              <a:rPr lang="en-US" sz="1100" dirty="0"/>
              <a:t>&gt;BUFFER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A20D92E-7469-D744-A693-37A86F987C41}"/>
              </a:ext>
            </a:extLst>
          </p:cNvPr>
          <p:cNvSpPr/>
          <p:nvPr/>
        </p:nvSpPr>
        <p:spPr>
          <a:xfrm>
            <a:off x="2623723" y="1992057"/>
            <a:ext cx="1188967" cy="976745"/>
          </a:xfrm>
          <a:prstGeom prst="roundRect">
            <a:avLst>
              <a:gd name="adj" fmla="val 60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Transport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553F4A8A-5730-6B46-B865-4184F5A35B6B}"/>
              </a:ext>
            </a:extLst>
          </p:cNvPr>
          <p:cNvSpPr/>
          <p:nvPr/>
        </p:nvSpPr>
        <p:spPr>
          <a:xfrm>
            <a:off x="7616575" y="1971186"/>
            <a:ext cx="1188967" cy="976745"/>
          </a:xfrm>
          <a:prstGeom prst="roundRect">
            <a:avLst>
              <a:gd name="adj" fmla="val 60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Transport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A94B401-6A1B-DF49-862C-DCA352D1F951}"/>
              </a:ext>
            </a:extLst>
          </p:cNvPr>
          <p:cNvSpPr txBox="1"/>
          <p:nvPr/>
        </p:nvSpPr>
        <p:spPr>
          <a:xfrm>
            <a:off x="60086" y="3345890"/>
            <a:ext cx="19438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Out: *Packet* &lt;</a:t>
            </a:r>
            <a:r>
              <a:rPr lang="en-US" sz="1100" b="1" dirty="0"/>
              <a:t>HEADER</a:t>
            </a:r>
            <a:r>
              <a:rPr lang="en-US" sz="1100" dirty="0"/>
              <a:t>&gt;BUFFER</a:t>
            </a:r>
          </a:p>
        </p:txBody>
      </p:sp>
      <p:sp>
        <p:nvSpPr>
          <p:cNvPr id="7" name="Regular Pentagon 6">
            <a:extLst>
              <a:ext uri="{FF2B5EF4-FFF2-40B4-BE49-F238E27FC236}">
                <a16:creationId xmlns:a16="http://schemas.microsoft.com/office/drawing/2014/main" id="{EDF324C7-90C4-4B4E-AA26-DA47D0DC74AC}"/>
              </a:ext>
            </a:extLst>
          </p:cNvPr>
          <p:cNvSpPr/>
          <p:nvPr/>
        </p:nvSpPr>
        <p:spPr>
          <a:xfrm>
            <a:off x="2459189" y="530578"/>
            <a:ext cx="1614312" cy="1230489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</a:t>
            </a:r>
          </a:p>
        </p:txBody>
      </p:sp>
      <p:sp>
        <p:nvSpPr>
          <p:cNvPr id="28" name="Regular Pentagon 27">
            <a:extLst>
              <a:ext uri="{FF2B5EF4-FFF2-40B4-BE49-F238E27FC236}">
                <a16:creationId xmlns:a16="http://schemas.microsoft.com/office/drawing/2014/main" id="{6F48BBF9-42D7-5A4C-B557-12F249A5F1E1}"/>
              </a:ext>
            </a:extLst>
          </p:cNvPr>
          <p:cNvSpPr/>
          <p:nvPr/>
        </p:nvSpPr>
        <p:spPr>
          <a:xfrm>
            <a:off x="7403902" y="582098"/>
            <a:ext cx="1614312" cy="1230489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5FAE6F-12B4-544E-997B-3BC28615D7E9}"/>
              </a:ext>
            </a:extLst>
          </p:cNvPr>
          <p:cNvSpPr txBox="1"/>
          <p:nvPr/>
        </p:nvSpPr>
        <p:spPr>
          <a:xfrm>
            <a:off x="327378" y="203200"/>
            <a:ext cx="1102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REFRESH!</a:t>
            </a:r>
          </a:p>
        </p:txBody>
      </p:sp>
    </p:spTree>
    <p:extLst>
      <p:ext uri="{BB962C8B-B14F-4D97-AF65-F5344CB8AC3E}">
        <p14:creationId xmlns:p14="http://schemas.microsoft.com/office/powerpoint/2010/main" val="4025573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53B96-220E-FD44-BB89-13F1F5D32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7CAF0-FC04-AE41-9458-06778F4A8F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87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C013628-FE5E-2541-8B1E-9A7908ACFB5C}"/>
              </a:ext>
            </a:extLst>
          </p:cNvPr>
          <p:cNvSpPr txBox="1"/>
          <p:nvPr/>
        </p:nvSpPr>
        <p:spPr>
          <a:xfrm>
            <a:off x="4304035" y="128337"/>
            <a:ext cx="31360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Packet Processing vs real life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41884A-B3AD-3245-819C-A47791A0E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4300" y="594285"/>
            <a:ext cx="4343400" cy="610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898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9E2B63B-128C-A14A-B7DC-36664F9368D6}"/>
              </a:ext>
            </a:extLst>
          </p:cNvPr>
          <p:cNvSpPr/>
          <p:nvPr/>
        </p:nvSpPr>
        <p:spPr>
          <a:xfrm>
            <a:off x="4312920" y="864870"/>
            <a:ext cx="1844040" cy="1798320"/>
          </a:xfrm>
          <a:prstGeom prst="roundRect">
            <a:avLst>
              <a:gd name="adj" fmla="val 56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User Space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F766C5A-D7F6-654E-9BB7-6EE318491877}"/>
              </a:ext>
            </a:extLst>
          </p:cNvPr>
          <p:cNvSpPr/>
          <p:nvPr/>
        </p:nvSpPr>
        <p:spPr>
          <a:xfrm>
            <a:off x="4312920" y="3201620"/>
            <a:ext cx="1844040" cy="1394460"/>
          </a:xfrm>
          <a:prstGeom prst="roundRect">
            <a:avLst>
              <a:gd name="adj" fmla="val 565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Kernel Space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0E10354-104C-7349-8359-D0A43A25CEED}"/>
              </a:ext>
            </a:extLst>
          </p:cNvPr>
          <p:cNvSpPr/>
          <p:nvPr/>
        </p:nvSpPr>
        <p:spPr>
          <a:xfrm>
            <a:off x="4312920" y="5177105"/>
            <a:ext cx="1844040" cy="792480"/>
          </a:xfrm>
          <a:prstGeom prst="roundRect">
            <a:avLst>
              <a:gd name="adj" fmla="val 565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Device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B259A3-54FE-F341-9A30-3BD9DDA76195}"/>
              </a:ext>
            </a:extLst>
          </p:cNvPr>
          <p:cNvSpPr txBox="1"/>
          <p:nvPr/>
        </p:nvSpPr>
        <p:spPr>
          <a:xfrm>
            <a:off x="350520" y="401865"/>
            <a:ext cx="3093720" cy="923330"/>
          </a:xfrm>
          <a:prstGeom prst="rect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(</a:t>
            </a:r>
            <a:r>
              <a:rPr lang="en-US" b="1" dirty="0"/>
              <a:t>L7</a:t>
            </a:r>
            <a:r>
              <a:rPr lang="en-US" dirty="0"/>
              <a:t>) Protocol specific (payload) processing.</a:t>
            </a:r>
          </a:p>
          <a:p>
            <a:pPr marL="285750" indent="-285750">
              <a:buFontTx/>
              <a:buChar char="-"/>
            </a:pPr>
            <a:r>
              <a:rPr lang="en-US" i="1" dirty="0"/>
              <a:t>RAW sockets processing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2CBF53-C1B7-6E4A-872D-8C5A6737D42C}"/>
              </a:ext>
            </a:extLst>
          </p:cNvPr>
          <p:cNvCxnSpPr>
            <a:cxnSpLocks/>
          </p:cNvCxnSpPr>
          <p:nvPr/>
        </p:nvCxnSpPr>
        <p:spPr>
          <a:xfrm flipH="1">
            <a:off x="6156960" y="1158240"/>
            <a:ext cx="1341120" cy="7620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B19864-0624-5E41-8068-73999271A42A}"/>
              </a:ext>
            </a:extLst>
          </p:cNvPr>
          <p:cNvSpPr txBox="1"/>
          <p:nvPr/>
        </p:nvSpPr>
        <p:spPr>
          <a:xfrm>
            <a:off x="7498080" y="756970"/>
            <a:ext cx="281940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DPDK</a:t>
            </a:r>
            <a:r>
              <a:rPr lang="en-US" dirty="0"/>
              <a:t> *mostly* user space level  packet processing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48AC972-EBEA-2D43-9158-32296971493E}"/>
              </a:ext>
            </a:extLst>
          </p:cNvPr>
          <p:cNvSpPr/>
          <p:nvPr/>
        </p:nvSpPr>
        <p:spPr>
          <a:xfrm rot="16200000">
            <a:off x="6657975" y="3510915"/>
            <a:ext cx="1367790" cy="769620"/>
          </a:xfrm>
          <a:prstGeom prst="roundRect">
            <a:avLst>
              <a:gd name="adj" fmla="val 565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 err="1"/>
              <a:t>netfilters</a:t>
            </a:r>
            <a:endParaRPr lang="en-US" b="1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51A6E3A-8D71-BA47-90A4-08C230CAD4F4}"/>
              </a:ext>
            </a:extLst>
          </p:cNvPr>
          <p:cNvCxnSpPr>
            <a:cxnSpLocks/>
            <a:stCxn id="5" idx="3"/>
            <a:endCxn id="18" idx="0"/>
          </p:cNvCxnSpPr>
          <p:nvPr/>
        </p:nvCxnSpPr>
        <p:spPr>
          <a:xfrm flipV="1">
            <a:off x="6156960" y="3895725"/>
            <a:ext cx="800100" cy="312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ACAAD9A-C44D-5E41-A293-71DD506A8C2B}"/>
              </a:ext>
            </a:extLst>
          </p:cNvPr>
          <p:cNvSpPr/>
          <p:nvPr/>
        </p:nvSpPr>
        <p:spPr>
          <a:xfrm>
            <a:off x="8651578" y="3551278"/>
            <a:ext cx="1367790" cy="680484"/>
          </a:xfrm>
          <a:prstGeom prst="roundRect">
            <a:avLst>
              <a:gd name="adj" fmla="val 565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 err="1"/>
              <a:t>iptables</a:t>
            </a:r>
            <a:endParaRPr lang="en-US" b="1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ADCA466-19CC-BD4C-BE99-18A4AB999BFD}"/>
              </a:ext>
            </a:extLst>
          </p:cNvPr>
          <p:cNvCxnSpPr>
            <a:cxnSpLocks/>
            <a:stCxn id="18" idx="2"/>
            <a:endCxn id="23" idx="1"/>
          </p:cNvCxnSpPr>
          <p:nvPr/>
        </p:nvCxnSpPr>
        <p:spPr>
          <a:xfrm flipV="1">
            <a:off x="7726680" y="3891520"/>
            <a:ext cx="924898" cy="420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FEEB472-9F0D-CC41-B5CD-F32F3D92434A}"/>
              </a:ext>
            </a:extLst>
          </p:cNvPr>
          <p:cNvCxnSpPr>
            <a:cxnSpLocks/>
            <a:stCxn id="18" idx="2"/>
            <a:endCxn id="73" idx="1"/>
          </p:cNvCxnSpPr>
          <p:nvPr/>
        </p:nvCxnSpPr>
        <p:spPr>
          <a:xfrm flipV="1">
            <a:off x="7726680" y="2912728"/>
            <a:ext cx="924898" cy="98299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13CA46D-E5BB-AE45-BF67-891D1738EB7A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5234940" y="2663190"/>
            <a:ext cx="0" cy="53843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5BD29F-81C5-0D4F-BC91-07C51039A527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3444240" y="1080135"/>
            <a:ext cx="868680" cy="68389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5BAD6DE-3D7B-C644-927A-2AD80B7C2601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5234940" y="4596080"/>
            <a:ext cx="0" cy="58102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597EC5FC-3F83-5744-AAEF-029AE5292D62}"/>
              </a:ext>
            </a:extLst>
          </p:cNvPr>
          <p:cNvSpPr/>
          <p:nvPr/>
        </p:nvSpPr>
        <p:spPr>
          <a:xfrm rot="5400000">
            <a:off x="1865948" y="3527375"/>
            <a:ext cx="1367790" cy="769620"/>
          </a:xfrm>
          <a:prstGeom prst="roundRect">
            <a:avLst>
              <a:gd name="adj" fmla="val 565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e/BPF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CEE28D3-D227-6147-B8BC-B126EE1A7AA3}"/>
              </a:ext>
            </a:extLst>
          </p:cNvPr>
          <p:cNvCxnSpPr>
            <a:cxnSpLocks/>
            <a:stCxn id="46" idx="0"/>
            <a:endCxn id="5" idx="1"/>
          </p:cNvCxnSpPr>
          <p:nvPr/>
        </p:nvCxnSpPr>
        <p:spPr>
          <a:xfrm flipV="1">
            <a:off x="2934653" y="3898850"/>
            <a:ext cx="1378267" cy="1333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8835AEB-35A2-0440-A210-4ABBD4F5F9A0}"/>
              </a:ext>
            </a:extLst>
          </p:cNvPr>
          <p:cNvCxnSpPr>
            <a:cxnSpLocks/>
            <a:stCxn id="46" idx="3"/>
          </p:cNvCxnSpPr>
          <p:nvPr/>
        </p:nvCxnSpPr>
        <p:spPr>
          <a:xfrm>
            <a:off x="2549843" y="4596080"/>
            <a:ext cx="1793557" cy="97726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791498AD-7CDC-E344-9D0D-43B78FFCE60A}"/>
              </a:ext>
            </a:extLst>
          </p:cNvPr>
          <p:cNvSpPr txBox="1"/>
          <p:nvPr/>
        </p:nvSpPr>
        <p:spPr>
          <a:xfrm>
            <a:off x="2337056" y="5258692"/>
            <a:ext cx="1173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via offload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30D0200-294A-234B-9849-6A8875BCF365}"/>
              </a:ext>
            </a:extLst>
          </p:cNvPr>
          <p:cNvSpPr txBox="1"/>
          <p:nvPr/>
        </p:nvSpPr>
        <p:spPr>
          <a:xfrm>
            <a:off x="11321954" y="6334780"/>
            <a:ext cx="870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How</a:t>
            </a:r>
            <a:endParaRPr lang="en-US" b="1" dirty="0"/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1D122B1-0EA8-5F40-9ABC-FE48A1B7286D}"/>
              </a:ext>
            </a:extLst>
          </p:cNvPr>
          <p:cNvSpPr/>
          <p:nvPr/>
        </p:nvSpPr>
        <p:spPr>
          <a:xfrm>
            <a:off x="8651578" y="2572486"/>
            <a:ext cx="1367790" cy="680484"/>
          </a:xfrm>
          <a:prstGeom prst="roundRect">
            <a:avLst>
              <a:gd name="adj" fmla="val 565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 err="1"/>
              <a:t>ipvs</a:t>
            </a:r>
            <a:endParaRPr lang="en-US" b="1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B1FDA7E4-55F6-8742-A3DA-D2B915DD4A73}"/>
              </a:ext>
            </a:extLst>
          </p:cNvPr>
          <p:cNvSpPr/>
          <p:nvPr/>
        </p:nvSpPr>
        <p:spPr>
          <a:xfrm>
            <a:off x="8651578" y="4479012"/>
            <a:ext cx="1367790" cy="680484"/>
          </a:xfrm>
          <a:prstGeom prst="roundRect">
            <a:avLst>
              <a:gd name="adj" fmla="val 565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 err="1"/>
              <a:t>ebtables</a:t>
            </a:r>
            <a:endParaRPr lang="en-US" b="1" dirty="0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CB3ECDB5-BA18-6343-8804-A2A50967A27A}"/>
              </a:ext>
            </a:extLst>
          </p:cNvPr>
          <p:cNvCxnSpPr>
            <a:cxnSpLocks/>
            <a:stCxn id="18" idx="2"/>
            <a:endCxn id="74" idx="1"/>
          </p:cNvCxnSpPr>
          <p:nvPr/>
        </p:nvCxnSpPr>
        <p:spPr>
          <a:xfrm>
            <a:off x="7726680" y="3895725"/>
            <a:ext cx="924898" cy="92352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300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  <p:bldP spid="18" grpId="0" animBg="1"/>
      <p:bldP spid="23" grpId="0" animBg="1"/>
      <p:bldP spid="46" grpId="0" animBg="1"/>
      <p:bldP spid="53" grpId="0"/>
      <p:bldP spid="73" grpId="0" animBg="1"/>
      <p:bldP spid="7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45435E4-9128-3A42-B3A9-2A06015191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3346309"/>
              </p:ext>
            </p:extLst>
          </p:nvPr>
        </p:nvGraphicFramePr>
        <p:xfrm>
          <a:off x="278063" y="148557"/>
          <a:ext cx="11785600" cy="5984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400">
                  <a:extLst>
                    <a:ext uri="{9D8B030D-6E8A-4147-A177-3AD203B41FA5}">
                      <a16:colId xmlns:a16="http://schemas.microsoft.com/office/drawing/2014/main" val="619551977"/>
                    </a:ext>
                  </a:extLst>
                </a:gridCol>
                <a:gridCol w="2946400">
                  <a:extLst>
                    <a:ext uri="{9D8B030D-6E8A-4147-A177-3AD203B41FA5}">
                      <a16:colId xmlns:a16="http://schemas.microsoft.com/office/drawing/2014/main" val="378001925"/>
                    </a:ext>
                  </a:extLst>
                </a:gridCol>
                <a:gridCol w="2946400">
                  <a:extLst>
                    <a:ext uri="{9D8B030D-6E8A-4147-A177-3AD203B41FA5}">
                      <a16:colId xmlns:a16="http://schemas.microsoft.com/office/drawing/2014/main" val="1835682927"/>
                    </a:ext>
                  </a:extLst>
                </a:gridCol>
                <a:gridCol w="2946400">
                  <a:extLst>
                    <a:ext uri="{9D8B030D-6E8A-4147-A177-3AD203B41FA5}">
                      <a16:colId xmlns:a16="http://schemas.microsoft.com/office/drawing/2014/main" val="723841779"/>
                    </a:ext>
                  </a:extLst>
                </a:gridCol>
              </a:tblGrid>
              <a:tr h="498475">
                <a:tc>
                  <a:txBody>
                    <a:bodyPr/>
                    <a:lstStyle/>
                    <a:p>
                      <a:r>
                        <a:rPr lang="en-US" sz="1600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Transmission Unit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Match 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425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APPLICATION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Protocol Specific Examples: </a:t>
                      </a:r>
                    </a:p>
                    <a:p>
                      <a:r>
                        <a:rPr lang="en-US" sz="1600" dirty="0"/>
                        <a:t>HTTP r/r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 err="1"/>
                        <a:t>grpc</a:t>
                      </a:r>
                      <a:r>
                        <a:rPr lang="en-US" sz="1600" dirty="0"/>
                        <a:t> r/r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Protocol Specific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User specific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4324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TRANSPORT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TCP</a:t>
                      </a:r>
                      <a:r>
                        <a:rPr lang="en-US" sz="1600" dirty="0"/>
                        <a:t>: Segment</a:t>
                      </a:r>
                    </a:p>
                    <a:p>
                      <a:r>
                        <a:rPr lang="en-US" sz="1600" b="1" dirty="0"/>
                        <a:t>UDP</a:t>
                      </a:r>
                      <a:r>
                        <a:rPr lang="en-US" sz="1600" dirty="0"/>
                        <a:t>: datagram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Protocol Family</a:t>
                      </a:r>
                    </a:p>
                    <a:p>
                      <a:r>
                        <a:rPr lang="en-US" sz="1600" dirty="0"/>
                        <a:t>Port(s)</a:t>
                      </a:r>
                    </a:p>
                    <a:p>
                      <a:r>
                        <a:rPr lang="en-US" sz="1600" dirty="0"/>
                        <a:t>IP(s)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Protocol Specific State: </a:t>
                      </a:r>
                      <a:r>
                        <a:rPr lang="en-US" sz="1600" b="0" dirty="0"/>
                        <a:t>e.g. “new TCP connection or part of existing connection”</a:t>
                      </a:r>
                    </a:p>
                    <a:p>
                      <a:r>
                        <a:rPr lang="en-US" sz="1600" b="1" dirty="0"/>
                        <a:t>[REDIRECT] IP/PORT SNAT or DNAT: </a:t>
                      </a:r>
                      <a:r>
                        <a:rPr lang="en-US" sz="1600" b="0" dirty="0"/>
                        <a:t>rewrite source PORT/IP or write PORT/IP or both</a:t>
                      </a:r>
                      <a:endParaRPr lang="en-US" sz="1600" b="1" dirty="0"/>
                    </a:p>
                    <a:p>
                      <a:r>
                        <a:rPr lang="en-US" sz="1600" b="1" dirty="0"/>
                        <a:t>[FILTER] Drop:</a:t>
                      </a:r>
                      <a:r>
                        <a:rPr lang="en-US" sz="1600" dirty="0"/>
                        <a:t> with or without a response.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Or ”classify”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1854943"/>
                  </a:ext>
                </a:extLst>
              </a:tr>
              <a:tr h="461038">
                <a:tc>
                  <a:txBody>
                    <a:bodyPr/>
                    <a:lstStyle/>
                    <a:p>
                      <a:r>
                        <a:rPr lang="en-US" sz="1600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IP Packet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IP(s) </a:t>
                      </a:r>
                    </a:p>
                    <a:p>
                      <a:r>
                        <a:rPr lang="en-US" sz="1600" dirty="0"/>
                        <a:t>* </a:t>
                      </a:r>
                      <a:r>
                        <a:rPr lang="en-US" sz="1600" i="1" dirty="0"/>
                        <a:t>Or deep packet inspection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[REDIRECT] IP/PORT SNAT or DNAT: </a:t>
                      </a:r>
                      <a:r>
                        <a:rPr lang="en-US" sz="1600" b="0" dirty="0"/>
                        <a:t>rewrite source PORT/IP or write PORT/IP or both</a:t>
                      </a:r>
                      <a:endParaRPr lang="en-US" sz="1600" b="1" dirty="0"/>
                    </a:p>
                    <a:p>
                      <a:r>
                        <a:rPr lang="en-US" sz="1600" b="1" dirty="0"/>
                        <a:t>[FILTER] Drop:</a:t>
                      </a:r>
                      <a:r>
                        <a:rPr lang="en-US" sz="1600" dirty="0"/>
                        <a:t> with or without a response.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340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Ethernet Frame (physical network dependent)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MAC addresses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[</a:t>
                      </a:r>
                      <a:r>
                        <a:rPr lang="en-US" sz="1600" b="1" dirty="0"/>
                        <a:t>REDIRECT</a:t>
                      </a:r>
                      <a:r>
                        <a:rPr lang="en-US" sz="1600" dirty="0"/>
                        <a:t>]: rewrite source MAC destination MAC addresses</a:t>
                      </a:r>
                    </a:p>
                    <a:p>
                      <a:r>
                        <a:rPr lang="en-US" sz="1600" b="1" dirty="0"/>
                        <a:t>[FILTER] DROP: </a:t>
                      </a:r>
                      <a:r>
                        <a:rPr lang="en-US" sz="1600" b="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12457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1BEC0D7-3AA0-894A-9AF0-5166B21080BA}"/>
              </a:ext>
            </a:extLst>
          </p:cNvPr>
          <p:cNvSpPr txBox="1"/>
          <p:nvPr/>
        </p:nvSpPr>
        <p:spPr>
          <a:xfrm>
            <a:off x="3304674" y="6352674"/>
            <a:ext cx="5550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Basic rule of the game: if (matched) then (action)</a:t>
            </a:r>
          </a:p>
        </p:txBody>
      </p:sp>
    </p:spTree>
    <p:extLst>
      <p:ext uri="{BB962C8B-B14F-4D97-AF65-F5344CB8AC3E}">
        <p14:creationId xmlns:p14="http://schemas.microsoft.com/office/powerpoint/2010/main" val="770650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591300-A950-D347-B410-2D598F8F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jump into </a:t>
            </a:r>
            <a:r>
              <a:rPr lang="en-US" dirty="0" err="1"/>
              <a:t>iptables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DFE99F-26CC-624E-BDA2-0DAFB9947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An IP packet has ONE OF TWO sources:</a:t>
            </a:r>
          </a:p>
          <a:p>
            <a:pPr marL="171450" indent="-171450">
              <a:buFontTx/>
              <a:buChar char="-"/>
            </a:pPr>
            <a:r>
              <a:rPr lang="en-US" b="1" dirty="0"/>
              <a:t>NETWORK (i.e. from connected </a:t>
            </a:r>
            <a:r>
              <a:rPr lang="en-US" b="1" dirty="0" err="1"/>
              <a:t>nic</a:t>
            </a:r>
            <a:r>
              <a:rPr lang="en-US" b="1" dirty="0"/>
              <a:t>)</a:t>
            </a:r>
            <a:r>
              <a:rPr lang="en-US" dirty="0"/>
              <a:t>: Incoming to this host. An incoming packet are two types</a:t>
            </a:r>
          </a:p>
          <a:p>
            <a:pPr lvl="1"/>
            <a:r>
              <a:rPr lang="en-US" i="1" dirty="0"/>
              <a:t>DESTINATION == MY HOST</a:t>
            </a:r>
          </a:p>
          <a:p>
            <a:pPr lvl="1"/>
            <a:r>
              <a:rPr lang="en-US" i="1" dirty="0"/>
              <a:t>DESTINATION != MY HOST</a:t>
            </a:r>
            <a:r>
              <a:rPr lang="en-US" dirty="0"/>
              <a:t> (when this host is acting like a router)</a:t>
            </a:r>
          </a:p>
          <a:p>
            <a:pPr marL="171450" indent="-171450">
              <a:buFontTx/>
              <a:buChar char="-"/>
            </a:pPr>
            <a:r>
              <a:rPr lang="en-US" b="1" dirty="0"/>
              <a:t>LOCAL:</a:t>
            </a:r>
            <a:r>
              <a:rPr lang="en-US" dirty="0"/>
              <a:t> Originated from an application running on the server. 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TCP: </a:t>
            </a:r>
          </a:p>
          <a:p>
            <a:pPr marL="1085850" lvl="2" indent="-171450">
              <a:buFontTx/>
              <a:buChar char="-"/>
            </a:pPr>
            <a:r>
              <a:rPr lang="en-US" i="1" dirty="0"/>
              <a:t>Connect() </a:t>
            </a:r>
            <a:r>
              <a:rPr lang="en-US" dirty="0"/>
              <a:t>generates </a:t>
            </a:r>
            <a:r>
              <a:rPr lang="en-US" dirty="0" err="1"/>
              <a:t>syn</a:t>
            </a:r>
            <a:r>
              <a:rPr lang="en-US" dirty="0"/>
              <a:t> packet</a:t>
            </a:r>
          </a:p>
          <a:p>
            <a:pPr marL="1085850" lvl="2" indent="-171450">
              <a:buFontTx/>
              <a:buChar char="-"/>
            </a:pPr>
            <a:r>
              <a:rPr lang="en-US" i="1" dirty="0"/>
              <a:t>Write()</a:t>
            </a:r>
            <a:r>
              <a:rPr lang="en-US" dirty="0"/>
              <a:t> family of functions generates </a:t>
            </a:r>
            <a:r>
              <a:rPr lang="en-US" dirty="0" err="1"/>
              <a:t>ip</a:t>
            </a:r>
            <a:r>
              <a:rPr lang="en-US" dirty="0"/>
              <a:t> packets (e.g. TCP segments with PSH flag on)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Out of band keep alive, FIN, RST, </a:t>
            </a:r>
            <a:r>
              <a:rPr lang="en-US" dirty="0" err="1"/>
              <a:t>acks</a:t>
            </a:r>
            <a:r>
              <a:rPr lang="en-US" dirty="0"/>
              <a:t>, and other </a:t>
            </a:r>
            <a:r>
              <a:rPr lang="en-US" dirty="0" err="1"/>
              <a:t>tcp</a:t>
            </a:r>
            <a:r>
              <a:rPr lang="en-US" dirty="0"/>
              <a:t> specific packets generates writes (not all packets bubbles up to app layer)</a:t>
            </a:r>
          </a:p>
          <a:p>
            <a:pPr marL="628650" lvl="1" indent="-171450">
              <a:buFontTx/>
              <a:buChar char="-"/>
            </a:pPr>
            <a:r>
              <a:rPr lang="en-US" i="1" dirty="0"/>
              <a:t>UDP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Write() generates </a:t>
            </a:r>
            <a:r>
              <a:rPr lang="en-US" dirty="0" err="1"/>
              <a:t>ip</a:t>
            </a:r>
            <a:r>
              <a:rPr lang="en-US" dirty="0"/>
              <a:t> packet that contains the UDP datagram 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IP protocol specific packets ICMP, router configuration, ARP </a:t>
            </a:r>
            <a:r>
              <a:rPr lang="en-US" dirty="0" err="1"/>
              <a:t>etc</a:t>
            </a:r>
            <a:r>
              <a:rPr lang="en-US" dirty="0"/>
              <a:t> all generates packets. Some are user triggered (like ping, or port scanning utilities), some are automated by the stack such as ARO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469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B52BA4-1D17-9C4C-9E03-04918E368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03" y="309081"/>
            <a:ext cx="10646144" cy="5897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4EBCE3-F3F3-4045-A298-E704EE0878CC}"/>
              </a:ext>
            </a:extLst>
          </p:cNvPr>
          <p:cNvSpPr txBox="1"/>
          <p:nvPr/>
        </p:nvSpPr>
        <p:spPr>
          <a:xfrm>
            <a:off x="7534763" y="6488668"/>
            <a:ext cx="4657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https://n0where.net/how-does-it-work-iptables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241D33-5542-9E4D-948D-64D7BAA89439}"/>
              </a:ext>
            </a:extLst>
          </p:cNvPr>
          <p:cNvSpPr txBox="1"/>
          <p:nvPr/>
        </p:nvSpPr>
        <p:spPr>
          <a:xfrm>
            <a:off x="0" y="6488668"/>
            <a:ext cx="1642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On </a:t>
            </a:r>
            <a:r>
              <a:rPr lang="en-US" sz="2400" b="1" dirty="0" err="1"/>
              <a:t>iptables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593281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EBA841C-0F36-9C41-90D0-EC93FD049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0: filter at the IP level (</a:t>
            </a:r>
            <a:r>
              <a:rPr lang="en-US" dirty="0" err="1"/>
              <a:t>iptables</a:t>
            </a:r>
            <a:r>
              <a:rPr lang="en-US" dirty="0"/>
              <a:t>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155905-EA1C-FF4E-9705-09EA85D7F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45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1237</Words>
  <Application>Microsoft Macintosh PowerPoint</Application>
  <PresentationFormat>Widescreen</PresentationFormat>
  <Paragraphs>168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Networking for non-network engineers – Part 2</vt:lpstr>
      <vt:lpstr>PowerPoint Presentation</vt:lpstr>
      <vt:lpstr>Why?</vt:lpstr>
      <vt:lpstr>PowerPoint Presentation</vt:lpstr>
      <vt:lpstr>PowerPoint Presentation</vt:lpstr>
      <vt:lpstr>PowerPoint Presentation</vt:lpstr>
      <vt:lpstr>Before we jump into iptables</vt:lpstr>
      <vt:lpstr>PowerPoint Presentation</vt:lpstr>
      <vt:lpstr>Demo 0: filter at the IP level (iptables)</vt:lpstr>
      <vt:lpstr>Demo1: DNAT udp traffic</vt:lpstr>
      <vt:lpstr>Demo2: SNAT udp traffic</vt:lpstr>
      <vt:lpstr>Where we are, where we are going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Networking for non-network engineers – Part 2</dc:title>
  <dc:creator>Khaled Henidak (KAL)</dc:creator>
  <cp:lastModifiedBy>Khaled Henidak (KAL)</cp:lastModifiedBy>
  <cp:revision>55</cp:revision>
  <dcterms:created xsi:type="dcterms:W3CDTF">2019-07-03T19:45:53Z</dcterms:created>
  <dcterms:modified xsi:type="dcterms:W3CDTF">2019-07-24T20:16:32Z</dcterms:modified>
</cp:coreProperties>
</file>

<file path=docProps/thumbnail.jpeg>
</file>